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73464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3240000"/>
            <a:ext cx="82292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822924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2808000" y="1080000"/>
            <a:ext cx="5590440" cy="831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3240000"/>
            <a:ext cx="82292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73464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3240000"/>
            <a:ext cx="82292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822924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822924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2808000" y="1080000"/>
            <a:ext cx="5590440" cy="831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73464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324000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3734640"/>
            <a:ext cx="26496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2808000" y="1080000"/>
            <a:ext cx="5590440" cy="8319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73464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3240000"/>
            <a:ext cx="401580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734640"/>
            <a:ext cx="8229240" cy="451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045760"/>
            <a:ext cx="9142560" cy="96480"/>
          </a:xfrm>
          <a:prstGeom prst="rect">
            <a:avLst/>
          </a:prstGeom>
          <a:solidFill>
            <a:srgbClr val="00b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2808000" y="1080000"/>
            <a:ext cx="5590440" cy="1794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ffffff"/>
                </a:solidFill>
                <a:latin typeface="Geomanist"/>
              </a:rPr>
              <a:t>Click to edit the title text format</a:t>
            </a:r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3240000"/>
            <a:ext cx="8229240" cy="946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Click to edit the outline text format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Second Outline Level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20053"/>
                </a:solidFill>
                <a:latin typeface="Geomanist"/>
              </a:rPr>
              <a:t>Third Outline Level</a:t>
            </a:r>
            <a:endParaRPr b="0" lang="sk-SK" sz="2400" spc="-1" strike="noStrike">
              <a:solidFill>
                <a:srgbClr val="020053"/>
              </a:solidFill>
              <a:latin typeface="Geomanis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Fourth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Fifth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Sixth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Seventh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9;p1" descr=""/>
          <p:cNvPicPr/>
          <p:nvPr/>
        </p:nvPicPr>
        <p:blipFill>
          <a:blip r:embed="rId2"/>
          <a:stretch/>
        </p:blipFill>
        <p:spPr>
          <a:xfrm>
            <a:off x="4689000" y="4316040"/>
            <a:ext cx="4478040" cy="82620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4139280" y="0"/>
            <a:ext cx="5003280" cy="5142240"/>
          </a:xfrm>
          <a:prstGeom prst="rect">
            <a:avLst/>
          </a:prstGeom>
          <a:solidFill>
            <a:srgbClr val="00b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288000" y="1080000"/>
            <a:ext cx="3672000" cy="316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Click to edit the title text format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320000" y="473040"/>
            <a:ext cx="4366440" cy="4206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Click to edit the outline text format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Second Outline Level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20053"/>
                </a:solidFill>
                <a:latin typeface="Geomanist"/>
              </a:rPr>
              <a:t>Third Outline Level</a:t>
            </a:r>
            <a:endParaRPr b="0" lang="sk-SK" sz="2400" spc="-1" strike="noStrike">
              <a:solidFill>
                <a:srgbClr val="020053"/>
              </a:solidFill>
              <a:latin typeface="Geomanis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Fourth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Fifth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Sixth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Seventh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0" y="5045760"/>
            <a:ext cx="9142560" cy="96480"/>
          </a:xfrm>
          <a:prstGeom prst="rect">
            <a:avLst/>
          </a:prstGeom>
          <a:solidFill>
            <a:srgbClr val="00b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Click to edit the title text format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144000" y="1193400"/>
            <a:ext cx="8856000" cy="3702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Click to edit the outline text format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Second Outline Level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20053"/>
                </a:solidFill>
                <a:latin typeface="Geomanist"/>
              </a:rPr>
              <a:t>Third Outline Level</a:t>
            </a:r>
            <a:endParaRPr b="0" lang="sk-SK" sz="2400" spc="-1" strike="noStrike">
              <a:solidFill>
                <a:srgbClr val="020053"/>
              </a:solidFill>
              <a:latin typeface="Geomanist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Fourth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Fifth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Sixth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000" spc="-1" strike="noStrike">
                <a:solidFill>
                  <a:srgbClr val="020053"/>
                </a:solidFill>
                <a:latin typeface="Geomanist"/>
              </a:rPr>
              <a:t>Seventh Outline Level</a:t>
            </a:r>
            <a:endParaRPr b="0" lang="sk-SK" sz="20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://www.palenik.sk/open-data" TargetMode="External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hyperlink" Target="https://www.openstreetmap.org/relation/435541" TargetMode="External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oma.sk/" TargetMode="External"/><Relationship Id="rId2" Type="http://schemas.openxmlformats.org/officeDocument/2006/relationships/hyperlink" Target="http://www.freemap.sk/" TargetMode="External"/><Relationship Id="rId3" Type="http://schemas.openxmlformats.org/officeDocument/2006/relationships/hyperlink" Target="http://www.palenik.sk/" TargetMode="External"/><Relationship Id="rId4" Type="http://schemas.openxmlformats.org/officeDocument/2006/relationships/slideLayout" Target="../slideLayouts/slideLayout2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www.openstreetmap.org/relation/8060768" TargetMode="External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commons.wikimedia.org/w/index.php?curid=38355533" TargetMode="Externa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planet.osm.org/" TargetMode="Externa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19080" y="2477520"/>
            <a:ext cx="180360" cy="23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Shape 2"/>
          <p:cNvSpPr txBox="1"/>
          <p:nvPr/>
        </p:nvSpPr>
        <p:spPr>
          <a:xfrm>
            <a:off x="2808000" y="1080000"/>
            <a:ext cx="5590440" cy="179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ffffff"/>
                </a:solidFill>
                <a:latin typeface="Geomanist"/>
              </a:rPr>
              <a:t>PostGIS v praxi</a:t>
            </a:r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120" name="TextShape 3"/>
          <p:cNvSpPr txBox="1"/>
          <p:nvPr/>
        </p:nvSpPr>
        <p:spPr>
          <a:xfrm>
            <a:off x="457200" y="3240000"/>
            <a:ext cx="82292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Michal Páleník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  <a:hlinkClick r:id="rId1"/>
              </a:rPr>
              <a:t>www.palenik.sk/open-data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import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wget -O /tmp/cr.pbf  http://download.geofabrik.de/europe/czech-republic-latest.osm.pbf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  <a:ea typeface="Noto Sans CJK SC"/>
              </a:rPr>
              <a:t>osm2pgsql --create --slim --latlong --hstore --hstore-match-only --style import.style --database mapnik --prefix '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p2d2'  --multi-geometry /tmp/cr.pbf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\d p2d2_point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    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Table "public.p2d2_point"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Column    |         Type         | Collation | Nullable | Default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-------------+----------------------+-----------+----------+---------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osm_id      | bigint               |           |          |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amenity     | text                 |           |          |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boundary    | text                 |           |          |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admin_level | text                 |           |          |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route       | text                 |           |          |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tags        | hstore               |           |          |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way         | geometry(Point,4326) |           |          |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Indexes: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"p2d2_point_osm_id_idx" btree (osm_id)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"p2d2_point_way_idx" gist (way)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list of pubs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72000" y="11520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* from p2d2_point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where amenity='pub';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…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where amenity in ('pub','bar','night_club');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… from p2d2_point ... union select … from p2d2_polygon…;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…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st_centroid(way) as way from p2d2_polygon;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find Prague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tags-&gt;'name', amenity, boundary, admin_level from p2d2_polygon where tags-&gt;'name'='Praha';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?column? |  amenity   |    boundary    | admin_level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----------+------------+----------------+-------------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Praha    |            | administrative | 4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Praha    |            | administrative | 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Praha    | restaurant |                |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(3 rows)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find Prague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72000" y="1265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osm_id, tags-&gt;'name', round(st_area(geography(way))) as area, amenity, boundary, admin_level from p2d2_polygon where tags-&gt;'name'='Praha';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osm_id   | ?column? |   area    |  amenity   |    boundary    | admin_level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-----------+----------+-----------+------------+----------------+-------------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-435541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| Praha    | 496267633 |            | administrative | 4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-439840 | Praha    | 496267633 |            | administrative | 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229015602 | Praha    |       667 | restaurant |                |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  <a:hlinkClick r:id="rId1"/>
              </a:rPr>
              <a:t>https://www.openstreetmap.org/relation/435541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list of pubs in Prague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osm_id, tags-&gt;'name' as name, st_distance(prague, way) from (select way as prague from p2d2_polygon where osm_id=-435541) as prague, p2d2_point where amenity='pub' order by st_distance(prague, way);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osm_id   |                    name                     |     st_distance    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------------+---------------------------------------------+---------------------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895771091 | Satanka                                     |                   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1276242990 | Podkováň                                    |                   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2605824558 |                                             |                   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5692990062 | Výčep Fialka                                |                   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2258947412 | U Zdi                                       |                   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6211307175 | Vysočanská hospůdka                         |                   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…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662841126 | U pěti šišek (Na Hřišti)                    |   0.248208919961008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3742323860 | Zájezdní hostinec                           |   0.250725585008008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3735982182 | Pivovarská restaurace Suchomasty            |   0.252897378397426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3727647110 | Kovárna                                     |   </a:t>
            </a: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0.254191911979901 ????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list of pubs in Prague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osm_id, tags-&gt;'name' as name, st_distance(</a:t>
            </a: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geography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(prague), geography(way)) from (select way as prague from p2d2_polygon where osm_id=-435541) as prague, p2d2_point where amenity='pub' order by st_distance(prague, way);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osm_id   |                    name                     |   st_distance  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------------+---------------------------------------------+-----------------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…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662841126 | U pěti šišek (Na Hřišti)                    |  18019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3742323860 | Zájezdní hostinec                           |  27631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3735982182 | Pivovarská restaurace Suchomasty            |   20599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3727647110 | Kovárna                                     |  28005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geometry vs. geography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geography: WGS84 and distances in meters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geometry: more functions, faster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but strange distances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list of pubs in Prague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explain select osm_id, tags-&gt;'name' as name, st_distance(geography(prague), geography(way)) from (select way as prague from p2d2_polygon where osm_id=-435541) as prague, p2d2_point where amenity='pub' order by st_distance(prague, way);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                              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QUERY PLAN                                                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-----------------------------------------------------------------------------------------------------------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Sort  (cost=7122.22..7132.29 rows=4029 width=56)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Sort Key: (st_distance(p2d2_polygon.way, p2d2_point.way))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-&gt;  Nested Loop  (cost=0.29..6880.95 rows=4029 width=56)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-&gt;  Index Scan using p2d2_polygon_osm_id_idx on p2d2_polygon  (cost=0.29..8.31 rows=1 width=2464)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Index Cond: (osm_id = '-435541'::integer)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-&gt;  Seq Scan on p2d2_point  (cost=0.00..5543.07 rows=4029 width=242)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Filter: (amenity = 'pub'::text)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explain select osm_id, tags-&gt;'name' as name from (select way as prague from p2d2_polygon where osm_id=-435541) as prague, p2d2_point where amenity='pub'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and st_contains(prague, way)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                           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QUERY PLAN                                             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-----------------------------------------------------------------------------------------------------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Nested Loop  (cost=5.44..446.36 rows=1 width=40)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-&gt;  Index Scan using p2d2_polygon_osm_id_idx on p2d2_polygon  (cost=0.29..8.31 rows=1 width=2464)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Index Cond: (osm_id = '-435541'::integer)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-&gt;  Bitmap Heap Scan on p2d2_point  (cost=5.15..438.03 rows=1 width=242)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Recheck Cond: (p2d2_polygon.way ~ way)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Filter: ((amenity = 'pub'::text) AND _st_contains(p2d2_polygon.way, way))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-&gt;  Bitmap Index Scan on p2d2_point_way_idx  (cost=0.00..5.15 rows=116 width=0)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   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Index Cond: (p2d2_polygon.way ~ way)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457200" y="20484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  <a:ea typeface="Noto Sans CJK SC"/>
              </a:rPr>
              <a:t>pub 354988465 „500“</a:t>
            </a:r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 is closed!!!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osm_id, amenity, tags-&gt;'name', round(st_distance(mypub, geography(way))) as vzd from p2d2_point, (select geography(way) as mypub from p2d2_point where osm_id=354988465) as mypub where amenity is not null order by st_distance(mypub, geography(way)) limit 20;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osm_id   |     amenity     |             ?column?             | vzd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------------+-----------------+----------------------------------+-----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354988465 | restaurant      | Restaurant 500 (pětistovka)      |   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354988470 | recycling       |                                  |  34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619170327 | toilets         | Veřejné WC                       |  75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3413954378 | pharmacy        | Hradčanská lékárenská společnost |  81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4534896182 | bicycle_parking |                                  |  89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3413954377 | bank            | Česká spořitelna                 |  92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4690862415 | shelter         |                                  | 106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5713651736 | restaurant      | Veganland                        | 111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3778159289 | recycling       |                                  | 112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6631111325 | vending_machine |                                  | 114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309290158 | cafe            | Costa Coffee                     | 115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About me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PostgreSQL user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my sites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  <a:hlinkClick r:id="rId1"/>
              </a:rPr>
              <a:t>www.oma.sk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  <a:hlinkClick r:id="rId2"/>
              </a:rPr>
              <a:t>www.freemap.sk</a:t>
            </a: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 - mainly routing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  <a:hlinkClick r:id="rId3"/>
              </a:rPr>
              <a:t>www.palenik.sk</a:t>
            </a: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500 is closed!!!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osm_id, amenity, tags-&gt;'name', tags-&gt;'opening_hours' as opening_hours, round(st_distance(mypub, geography(way))) as vzd, degrees(st_azimuth(mypub, geography(way))) as azimuth from p2d2_point, (select geography(way) as mypub from p2d2_point where osm_id=354988465) as mypub where amenity in ('pub','restaurant','bar') and st_dwithin(mypub, geography(way), 500) order by st_distance(mypub, geography(way)) limit 10;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osm_id   |  amenity   |          ?column?           |                      opening_hours                      | vzd |      azimuth     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354988465 | restaurant | Restaurant 500 (pětistovka) |                                                         |   0 |                 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5713651736 | restaurant | Veganland                   | Mo-Sa 10:30-21:00                                       | 111 | -65.2499571149107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331960839 | restaurant | Mash Hana                   |                                                         | 157 |  60.6542133671608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309290156 | restaurant | Na Hradčanské               |                                                         | 174 | -83.0821047661996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307338919 | restaurant | Sokolovna                   | Mo,Tu 10:00-23:00; We-Fr 10:00-24:00; Sa,Su 11:00-23:00 | 186 | -20.4087586432402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360039727 | pub        | Krkonošská hospůdka         |                                                         | 206 |    18.02128027214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2657339378 | restaurant | Yam yam                     |                                                         | 279 | -39.6975318875035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3156994661 | restaurant | à table!                    |                                                         | 296 | -38.1917875435709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354984792 | restaurant | Indian by Nature II         |                                                         | 299 | -43.5924578972126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360039737 | restaurant | Na Rozhraní                 | Mo-Fr 11:00-23:30, Sa 11:30-23:30, Su 12:00-22:00       | 299 | -5.8246485869541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pubs close to tram 22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  <a:hlinkClick r:id="rId1"/>
              </a:rPr>
              <a:t>https://www.openstreetmap.org/relation/8060768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tags-&gt;'name' as name, round(st_distance(geography(way), tram)) as dist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from p2d2_point,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(select geography(way) as tram from p2d2_line where osm_id=</a:t>
            </a: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-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8060768) as tram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where st_dwithin(geography(way), tram, 200) and geography(way) &amp;&amp; tram and amenity='pub';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pubs in Prague by segregation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pubs1.osm_id, first(pubs1.tags-&gt;'name') as name, count(*) as pocet, array_agg(pubs2.osm_id) as other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from (select * from (select way as prague from p2d2_polygon where osm_id=-435541) as prague, p2d2_point where amenity='pub' and st_contains(prague, way)) as pubs1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left outer join (select * from (select way as prague from p2d2_polygon where osm_id=-435541) as prague, p2d2_point where amenity='pub' and st_contains(prague, way)) as pubs2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on pubs1.osm_id != pubs2.osm_id and st_dwithin(geography(pubs1.way), geography(pubs2.way), </a:t>
            </a: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1000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) group by pubs1.osm_id order by count(*) desc;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least segregated: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4248794095 | Klub Buben                                  |    40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4248794094 | Sport Pub                                   |    39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2408146791 | Hostinec Slavíkova                          |    39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355008175 | Krčma U Parašutistů                         |    39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4184471426 | Rocky O' Reillys Irish Pub                  |    38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296601430 | Belzepub                                    |    38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1832498512 | U Kacíře                                    |    38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331960300 | U Žaludů                                    |    38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2420223836 | Na Schůdku                                  |    38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331960299 | Milá tchýně                                 |    38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355008194 | Vínko Charlie                               |    37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3457334001 | Trafika BAR                                 |    37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4197006861 | Branická Formanka                           |    37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4326615089 | Vape House Prague                           |    36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552405058 | Hostinec u Rotundy                          |    36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most segregated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309103062 | U žraloka                                   |     1 | {309103011}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2614956474 | Palpost       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6357245380 | Hospoda U lesa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309103011 | Bar &amp; Vinárna                               |     1 | {309103062}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7042015085 | Restaurace Pivovar Řeporyje                 |     1 | {2167490020}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1143014989 | Na Korunce    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1109692879 | Jako doma     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4438779796 | Hurdálkova chýše jedová                     |     1 | {1712556993}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4323521297 | Spartak       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1008212347 |               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4257560092 | Hospoda Konrad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296804168 |               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1403144336 | U Kubíčků                                   |     1 | {1736152126}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4515217790 | U Huberta     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1409474794 | Na Hřišti       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4586922093 | Hospůdka U Bobra                            |     1 | {NULL}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4587023791 | Sportovní hospoda                           |     1 | {589970268}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1427338969 |                                             |     1 | </a:t>
            </a: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{NULL} ?? is this it?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2709963362 | U Herčíků                                   |     1 | {3237974418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most segregated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pubs1.osm_id, first(pubs1.tags-&gt;'name') as name,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round(min(st_distance(geography(pubs1.way), geography(pubs2.way)))) as min_dist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from (select * from (select way as prague from p2d2_polygon where osm_id=-435541) as prague, p2d2_point where amenity='pub' and st_contains(prague, way)) as pubs1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left outer join (select * from (select way as prague from p2d2_polygon where osm_id=-435541) as prague, p2d2_point where amenity='pub' and st_contains(prague, way)) as pubs2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on pubs1.osm_id </a:t>
            </a: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!=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pubs2.osm_id group by pubs1.osm_id order by min_dist desc;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most segregated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osm_id   |                    name                     | min_dist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------------+---------------------------------------------+----------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5702007631 | U Beránků                                   |     2689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4323521297 | Spartak                                     |     2030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1143014989 | Na Korunce                                  |     1905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296155831 |                                             |     1799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2378848820 | Útulna                                      |     1542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1008212347 |                                             |     1504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5181640829 | Комо                                        |     1452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2858014134 | U Čížků                                     |     1416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2614956474 | Palpost                                     |     1356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display maps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75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TMS with OpenLayers or Leaflet or …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images (jpeg,png) in special directory structure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k-SK" sz="2400" spc="-1" strike="noStrike">
                <a:solidFill>
                  <a:srgbClr val="020053"/>
                </a:solidFill>
                <a:latin typeface="Geomanist"/>
              </a:rPr>
              <a:t>zoom/x/y.jpeg</a:t>
            </a:r>
            <a:endParaRPr b="0" lang="sk-SK" sz="24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created by mapnik, …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z/x/y to envelope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CREATE OR REPLACE FUNCTION www.bbox(zoom integer, x integer, y integer)  RETURNS geometry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LANGUAGE plpgsql IMMUTABLE PARALLEL SAFE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AS $function$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DECLARE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 float; E float = 2.7182818284; tt float; lat float; lon float;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BEGIN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 = 1.0*power(2.0, zoom);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tt=pi() - (2.0 * pi() * y) / n;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lat = degrees(atan( (1 - power(E, -2*tt)) / (2 * power(E, -tt)) ));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lon = 360.0 * x / n - 180; --ok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tt=pi() - (2.0 * pi() * (1+y)) / n;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return ST_MakeEnvelope( lon, lat, 360.0 * (1+x) / n - 180, degrees(atan( (1 - power(E, -2*tt)) / (2 * power(E, -tt)) )), 4326);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END;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$function$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MVT in $tile=9,285,177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79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select st_asmvt(q, 'pubs', 4096, 'geom') as mvt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from (select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st_AsMvtGeom(way, BBox($tile), 4096, 256, true) as geom, 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tags-&gt;‘name‘ as name, amenity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from p2d2_point where way &amp;&amp; Bbox($tile)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) as q;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288000" y="1080000"/>
            <a:ext cx="3672000" cy="316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ako blafovať o GIS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4320000" y="473040"/>
            <a:ext cx="4366440" cy="4206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coordinate system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projection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import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SQL commands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lessons learned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other than postGIS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php code tile server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header("Access-Control-Allow-Origin: *");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header('Content-Type: application/x-protobuf');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header("Content-Disposition: attachment");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$res = pg_query($q); $out = '';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while($r = pg_fetch_assoc($res)) $out .= pg_unescape_bytea($r['mvt']);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echo $out;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html code browser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&lt;div id='map' style='height: 500px; width: 100%;'&gt;&lt;/div&gt;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&lt;script src='map.js'&gt;&lt;/script&gt;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plus mapbox-gl.css and mapbox-gl.js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map.js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var simple = {"version": 8, "sources": {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"osm": { "type": "vector", "attribution":"Zrobil &lt;a href='https://www.palenik.sk/'&gt;Michal Páleník&lt;/a&gt; vďaka &lt;a href='https://www.openstreetmap.org'&gt;prispievateľom OpenStreetMap&lt;/a&gt;", "minzoom": 5, "maxzoom": 17,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"tiles": ["https://tiles.epsilon.sk/zaklad/{z}/{x}/{y}.pbf"] }, },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"glyphs": "https://tiles.epsilon.sk/fonts/{fontstack}/{range}.pbf",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"layers": [ { "id":"pubs", "type":"circle", "source":"osm", "source-layer": "pubs",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  <a:ea typeface="Noto Sans CJK SC"/>
              </a:rPr>
              <a:t> 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  <a:ea typeface="Noto Sans CJK SC"/>
              </a:rPr>
              <a:t>"paint": { "circle-color": [ "case", ["==", ["get","amenity"], "pub"], "blue", ["==", ["get","amenity"], "restaurant"], "green", "yellow"], "fill-opacity": 0.7, "circle-radius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": 4 },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} ]};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var map=new mapboxgl.Map({ container: "map",  style: simple, zoom: 9, center: [21.24, 48.84], minZoom: 5 });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map.addControl(new mapboxgl.NavigationControl()); map.dragRotate.disable();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http://project-osrm.org/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real distances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PostGIS used to create better routes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prefer routes in forests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no function ST_RealDistance(point1,point2,mode)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call osrm library, return foot/bicycle distance/linestring between points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without http calls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(easy to do with http json calls)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lessons learned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SSD, shared_buffers, …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MVCC: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one ten-page insert is far faster than 5 updates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indexes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select .. where st_distance(a,b)&lt;400; --slow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select .. where st_dwithin(a,b,400);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create tables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create table tmp_schema.my_table as select …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12 hours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check if number of rows is &gt; 10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or other basic quality control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begin; drop table live.my_table;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alter table tmp_schema.my_table set schema live;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commit;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457200" y="205200"/>
            <a:ext cx="479880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Some small details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93" name="TextShape 2"/>
          <p:cNvSpPr txBox="1"/>
          <p:nvPr/>
        </p:nvSpPr>
        <p:spPr>
          <a:xfrm>
            <a:off x="144000" y="1193400"/>
            <a:ext cx="5904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some borders are strange: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combination of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ST_Buffer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ST_SimplifyPreserveTopology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I would need: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st_??(g1,g2,dst1,dst2) 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return true if they are closer than dst1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return false if more than dst2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return anything </a:t>
            </a:r>
            <a:r>
              <a:rPr b="1" lang="sk-SK" sz="2800" spc="-1" strike="noStrike">
                <a:solidFill>
                  <a:srgbClr val="020053"/>
                </a:solidFill>
                <a:latin typeface="Geomanist"/>
              </a:rPr>
              <a:t>fast</a:t>
            </a: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 if between dst1 and dst2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5904000" y="1440"/>
            <a:ext cx="3914280" cy="5143320"/>
          </a:xfrm>
          <a:prstGeom prst="rect">
            <a:avLst/>
          </a:prstGeom>
          <a:ln w="36000"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&amp;&amp;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72000" y="1152000"/>
            <a:ext cx="3744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… 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where g1 &amp;&amp; g2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return true if bounding boxes of g1 and g2 overlap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very, very fast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some very big routes exist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turistika.oma.sk/e8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3816000" y="2469240"/>
            <a:ext cx="5328000" cy="2674440"/>
          </a:xfrm>
          <a:prstGeom prst="rect">
            <a:avLst/>
          </a:prstGeom>
          <a:ln w="36000"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2808000" y="1080000"/>
            <a:ext cx="5590440" cy="1794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ffffff"/>
                </a:solidFill>
                <a:latin typeface="Geomanist"/>
              </a:rPr>
              <a:t>thank you</a:t>
            </a:r>
            <a:endParaRPr b="0" lang="sk-SK" sz="4400" spc="-1" strike="noStrike">
              <a:solidFill>
                <a:srgbClr val="ffffff"/>
              </a:solidFill>
              <a:latin typeface="Geomanist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7200" y="3240000"/>
            <a:ext cx="82292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Michal Páleník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https://www.palenik.sk/open-data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Coordinate system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WGS84,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S-JSTK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Europe is moving away from north america by 2,5 cm per year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05200"/>
            <a:ext cx="544680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Projection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121400"/>
            <a:ext cx="8228880" cy="298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  <a:ea typeface="Noto Sans CJK SC"/>
              </a:rPr>
              <a:t>Krovak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  <a:ea typeface="Noto Sans CJK SC"/>
              </a:rPr>
              <a:t>Mercator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northeast is northeast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area is not the same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  <a:hlinkClick r:id="rId1"/>
              </a:rPr>
              <a:t>more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4608000" y="2271240"/>
            <a:ext cx="4861080" cy="2768760"/>
          </a:xfrm>
          <a:prstGeom prst="rect">
            <a:avLst/>
          </a:prstGeom>
          <a:ln w="36000"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4765320" y="-144000"/>
            <a:ext cx="4306680" cy="2480760"/>
          </a:xfrm>
          <a:prstGeom prst="rect">
            <a:avLst/>
          </a:prstGeom>
          <a:ln w="3600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05200"/>
            <a:ext cx="443880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Free Data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72000" y="1193400"/>
            <a:ext cx="4824000" cy="298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OpenStreetMap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ODbL licence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  <a:hlinkClick r:id="rId1"/>
              </a:rPr>
              <a:t>https://planet.osm.org/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48 GB PBF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4791960" y="-72000"/>
            <a:ext cx="4424040" cy="5400000"/>
          </a:xfrm>
          <a:prstGeom prst="rect">
            <a:avLst/>
          </a:prstGeom>
          <a:ln w="3600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Import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32000" y="1193400"/>
            <a:ext cx="8784000" cy="298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1" lang="sk-SK" sz="3200" spc="-1" strike="noStrike">
                <a:solidFill>
                  <a:srgbClr val="020053"/>
                </a:solidFill>
                <a:latin typeface="Geomanist"/>
              </a:rPr>
              <a:t>osm2pgsql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, imposm, osmosis, osm2pgrouting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install PostGIS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apt install postgresql-10-postgis-2.4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„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CREATE EXTENSION postgis;“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OSM structure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nodes, ways, relations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+ tags (name, created_by, ...)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https://wiki.osm.org/wiki/Map_Features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k-SK" sz="2800" spc="-1" strike="noStrike">
                <a:solidFill>
                  <a:srgbClr val="020053"/>
                </a:solidFill>
                <a:latin typeface="Geomanist"/>
              </a:rPr>
              <a:t>not fixed list of tags</a:t>
            </a:r>
            <a:endParaRPr b="0" lang="sk-SK" sz="28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nodes – lat,lon + tags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ways – list of ordered nodes + tags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relations – list of ordered nodes/ways/relations with roles + tags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sk-SK" sz="4400" spc="-1" strike="noStrike">
                <a:solidFill>
                  <a:srgbClr val="ef3340"/>
                </a:solidFill>
                <a:latin typeface="Geomanist"/>
              </a:rPr>
              <a:t>import.style</a:t>
            </a:r>
            <a:endParaRPr b="0" lang="sk-SK" sz="4400" spc="-1" strike="noStrike">
              <a:solidFill>
                <a:srgbClr val="ef3340"/>
              </a:solidFill>
              <a:latin typeface="Geomanist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144000" y="1193400"/>
            <a:ext cx="8856000" cy="3702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node,way   amenity          text         polygon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node,way   boundary       text         polygon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node,way   admin_level   text         polygon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way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	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	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	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	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building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	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	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text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	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	</a:t>
            </a: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polygon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node,way   route               text         linear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  <a:p>
            <a:pPr marL="432000" indent="-324000">
              <a:spcBef>
                <a:spcPts val="1414"/>
              </a:spcBef>
            </a:pPr>
            <a:r>
              <a:rPr b="0" lang="sk-SK" sz="3200" spc="-1" strike="noStrike">
                <a:solidFill>
                  <a:srgbClr val="020053"/>
                </a:solidFill>
                <a:latin typeface="Geomanist"/>
              </a:rPr>
              <a:t> </a:t>
            </a:r>
            <a:endParaRPr b="0" lang="sk-SK" sz="3200" spc="-1" strike="noStrike">
              <a:solidFill>
                <a:srgbClr val="020053"/>
              </a:solidFill>
              <a:latin typeface="Geomanist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sk-SK</dc:language>
  <cp:lastModifiedBy>Michal Palenik</cp:lastModifiedBy>
  <dcterms:modified xsi:type="dcterms:W3CDTF">2020-02-06T09:58:37Z</dcterms:modified>
  <cp:revision>44</cp:revision>
  <dc:subject/>
  <dc:title/>
</cp:coreProperties>
</file>