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34.xml.rels" ContentType="application/vnd.openxmlformats-package.relationships+xml"/>
  <Override PartName="/ppt/slideLayouts/slideLayout1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10.xml.rels" ContentType="application/vnd.openxmlformats-package.relationships+xml"/>
  <Override PartName="/ppt/slides/_rels/slide3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_rels/presentation.xml.rels" ContentType="application/vnd.openxmlformats-package.relationships+xml"/>
  <Override PartName="/ppt/media/image2.png" ContentType="image/png"/>
  <Override PartName="/ppt/media/image3.png" ContentType="image/png"/>
  <Override PartName="/ppt/media/image1.png" ContentType="image/png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51435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822924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734640"/>
            <a:ext cx="822924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73464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73464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2649600" cy="451440"/>
          </a:xfrm>
          <a:prstGeom prst="rect">
            <a:avLst/>
          </a:prstGeom>
        </p:spPr>
        <p:txBody>
          <a:bodyPr lIns="0" rIns="0" tIns="0" bIns="0">
            <a:normAutofit fontScale="40000"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3240000"/>
            <a:ext cx="2649600" cy="451440"/>
          </a:xfrm>
          <a:prstGeom prst="rect">
            <a:avLst/>
          </a:prstGeom>
        </p:spPr>
        <p:txBody>
          <a:bodyPr lIns="0" rIns="0" tIns="0" bIns="0">
            <a:normAutofit fontScale="40000"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3240000"/>
            <a:ext cx="2649600" cy="451440"/>
          </a:xfrm>
          <a:prstGeom prst="rect">
            <a:avLst/>
          </a:prstGeom>
        </p:spPr>
        <p:txBody>
          <a:bodyPr lIns="0" rIns="0" tIns="0" bIns="0">
            <a:normAutofit fontScale="40000"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734640"/>
            <a:ext cx="2649600" cy="451440"/>
          </a:xfrm>
          <a:prstGeom prst="rect">
            <a:avLst/>
          </a:prstGeom>
        </p:spPr>
        <p:txBody>
          <a:bodyPr lIns="0" rIns="0" tIns="0" bIns="0">
            <a:normAutofit fontScale="40000"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734640"/>
            <a:ext cx="2649600" cy="451440"/>
          </a:xfrm>
          <a:prstGeom prst="rect">
            <a:avLst/>
          </a:prstGeom>
        </p:spPr>
        <p:txBody>
          <a:bodyPr lIns="0" rIns="0" tIns="0" bIns="0">
            <a:normAutofit fontScale="40000"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734640"/>
            <a:ext cx="2649600" cy="451440"/>
          </a:xfrm>
          <a:prstGeom prst="rect">
            <a:avLst/>
          </a:prstGeom>
        </p:spPr>
        <p:txBody>
          <a:bodyPr lIns="0" rIns="0" tIns="0" bIns="0">
            <a:normAutofit fontScale="40000"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3240000"/>
            <a:ext cx="82292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8229240" cy="946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4015800" cy="946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3240000"/>
            <a:ext cx="4015800" cy="946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2808000" y="1080000"/>
            <a:ext cx="5590440" cy="8319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3240000"/>
            <a:ext cx="4015800" cy="946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57200" y="373464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3240000"/>
            <a:ext cx="82292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4015800" cy="946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73464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734640"/>
            <a:ext cx="822924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822924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734640"/>
            <a:ext cx="822924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57200" y="373464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674240" y="373464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2649600" cy="451440"/>
          </a:xfrm>
          <a:prstGeom prst="rect">
            <a:avLst/>
          </a:prstGeom>
        </p:spPr>
        <p:txBody>
          <a:bodyPr lIns="0" rIns="0" tIns="0" bIns="0">
            <a:normAutofit fontScale="40000"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3239640" y="3240000"/>
            <a:ext cx="2649600" cy="451440"/>
          </a:xfrm>
          <a:prstGeom prst="rect">
            <a:avLst/>
          </a:prstGeom>
        </p:spPr>
        <p:txBody>
          <a:bodyPr lIns="0" rIns="0" tIns="0" bIns="0">
            <a:normAutofit fontScale="40000"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6022080" y="3240000"/>
            <a:ext cx="2649600" cy="451440"/>
          </a:xfrm>
          <a:prstGeom prst="rect">
            <a:avLst/>
          </a:prstGeom>
        </p:spPr>
        <p:txBody>
          <a:bodyPr lIns="0" rIns="0" tIns="0" bIns="0">
            <a:normAutofit fontScale="40000"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457200" y="3734640"/>
            <a:ext cx="2649600" cy="451440"/>
          </a:xfrm>
          <a:prstGeom prst="rect">
            <a:avLst/>
          </a:prstGeom>
        </p:spPr>
        <p:txBody>
          <a:bodyPr lIns="0" rIns="0" tIns="0" bIns="0">
            <a:normAutofit fontScale="40000"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 type="body"/>
          </p:nvPr>
        </p:nvSpPr>
        <p:spPr>
          <a:xfrm>
            <a:off x="3239640" y="3734640"/>
            <a:ext cx="2649600" cy="451440"/>
          </a:xfrm>
          <a:prstGeom prst="rect">
            <a:avLst/>
          </a:prstGeom>
        </p:spPr>
        <p:txBody>
          <a:bodyPr lIns="0" rIns="0" tIns="0" bIns="0">
            <a:normAutofit fontScale="40000"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 type="body"/>
          </p:nvPr>
        </p:nvSpPr>
        <p:spPr>
          <a:xfrm>
            <a:off x="6022080" y="3734640"/>
            <a:ext cx="2649600" cy="451440"/>
          </a:xfrm>
          <a:prstGeom prst="rect">
            <a:avLst/>
          </a:prstGeom>
        </p:spPr>
        <p:txBody>
          <a:bodyPr lIns="0" rIns="0" tIns="0" bIns="0">
            <a:normAutofit fontScale="40000"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subTitle"/>
          </p:nvPr>
        </p:nvSpPr>
        <p:spPr>
          <a:xfrm>
            <a:off x="457200" y="3240000"/>
            <a:ext cx="82292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8229240" cy="946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4015800" cy="946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4674240" y="3240000"/>
            <a:ext cx="4015800" cy="946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8229240" cy="946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subTitle"/>
          </p:nvPr>
        </p:nvSpPr>
        <p:spPr>
          <a:xfrm>
            <a:off x="2808000" y="1080000"/>
            <a:ext cx="5590440" cy="8319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4674240" y="3240000"/>
            <a:ext cx="4015800" cy="946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96" name="PlaceHolder 4"/>
          <p:cNvSpPr>
            <a:spLocks noGrp="1"/>
          </p:cNvSpPr>
          <p:nvPr>
            <p:ph type="body"/>
          </p:nvPr>
        </p:nvSpPr>
        <p:spPr>
          <a:xfrm>
            <a:off x="457200" y="373464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4015800" cy="946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467424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4674240" y="373464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67424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457200" y="3734640"/>
            <a:ext cx="822924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822924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457200" y="3734640"/>
            <a:ext cx="822924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67424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457200" y="373464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4674240" y="373464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2649600" cy="451440"/>
          </a:xfrm>
          <a:prstGeom prst="rect">
            <a:avLst/>
          </a:prstGeom>
        </p:spPr>
        <p:txBody>
          <a:bodyPr lIns="0" rIns="0" tIns="0" bIns="0">
            <a:normAutofit fontScale="40000"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3239640" y="3240000"/>
            <a:ext cx="2649600" cy="451440"/>
          </a:xfrm>
          <a:prstGeom prst="rect">
            <a:avLst/>
          </a:prstGeom>
        </p:spPr>
        <p:txBody>
          <a:bodyPr lIns="0" rIns="0" tIns="0" bIns="0">
            <a:normAutofit fontScale="40000"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 type="body"/>
          </p:nvPr>
        </p:nvSpPr>
        <p:spPr>
          <a:xfrm>
            <a:off x="6022080" y="3240000"/>
            <a:ext cx="2649600" cy="451440"/>
          </a:xfrm>
          <a:prstGeom prst="rect">
            <a:avLst/>
          </a:prstGeom>
        </p:spPr>
        <p:txBody>
          <a:bodyPr lIns="0" rIns="0" tIns="0" bIns="0">
            <a:normAutofit fontScale="40000"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17" name="PlaceHolder 5"/>
          <p:cNvSpPr>
            <a:spLocks noGrp="1"/>
          </p:cNvSpPr>
          <p:nvPr>
            <p:ph type="body"/>
          </p:nvPr>
        </p:nvSpPr>
        <p:spPr>
          <a:xfrm>
            <a:off x="457200" y="3734640"/>
            <a:ext cx="2649600" cy="451440"/>
          </a:xfrm>
          <a:prstGeom prst="rect">
            <a:avLst/>
          </a:prstGeom>
        </p:spPr>
        <p:txBody>
          <a:bodyPr lIns="0" rIns="0" tIns="0" bIns="0">
            <a:normAutofit fontScale="40000"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18" name="PlaceHolder 6"/>
          <p:cNvSpPr>
            <a:spLocks noGrp="1"/>
          </p:cNvSpPr>
          <p:nvPr>
            <p:ph type="body"/>
          </p:nvPr>
        </p:nvSpPr>
        <p:spPr>
          <a:xfrm>
            <a:off x="3239640" y="3734640"/>
            <a:ext cx="2649600" cy="451440"/>
          </a:xfrm>
          <a:prstGeom prst="rect">
            <a:avLst/>
          </a:prstGeom>
        </p:spPr>
        <p:txBody>
          <a:bodyPr lIns="0" rIns="0" tIns="0" bIns="0">
            <a:normAutofit fontScale="40000"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19" name="PlaceHolder 7"/>
          <p:cNvSpPr>
            <a:spLocks noGrp="1"/>
          </p:cNvSpPr>
          <p:nvPr>
            <p:ph type="body"/>
          </p:nvPr>
        </p:nvSpPr>
        <p:spPr>
          <a:xfrm>
            <a:off x="6022080" y="3734640"/>
            <a:ext cx="2649600" cy="451440"/>
          </a:xfrm>
          <a:prstGeom prst="rect">
            <a:avLst/>
          </a:prstGeom>
        </p:spPr>
        <p:txBody>
          <a:bodyPr lIns="0" rIns="0" tIns="0" bIns="0">
            <a:normAutofit fontScale="40000"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4015800" cy="946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3240000"/>
            <a:ext cx="4015800" cy="946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2808000" y="1080000"/>
            <a:ext cx="5590440" cy="8319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3240000"/>
            <a:ext cx="4015800" cy="946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73464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4015800" cy="946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73464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734640"/>
            <a:ext cx="822924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Google Shape;9;p1" descr=""/>
          <p:cNvPicPr/>
          <p:nvPr/>
        </p:nvPicPr>
        <p:blipFill>
          <a:blip r:embed="rId2"/>
          <a:stretch/>
        </p:blipFill>
        <p:spPr>
          <a:xfrm>
            <a:off x="4689000" y="4316040"/>
            <a:ext cx="4478040" cy="826200"/>
          </a:xfrm>
          <a:prstGeom prst="rect">
            <a:avLst/>
          </a:prstGeom>
          <a:ln>
            <a:noFill/>
          </a:ln>
        </p:spPr>
      </p:pic>
      <p:sp>
        <p:nvSpPr>
          <p:cNvPr id="1" name="CustomShape 1"/>
          <p:cNvSpPr/>
          <p:nvPr/>
        </p:nvSpPr>
        <p:spPr>
          <a:xfrm>
            <a:off x="0" y="5045760"/>
            <a:ext cx="9142560" cy="96480"/>
          </a:xfrm>
          <a:prstGeom prst="rect">
            <a:avLst/>
          </a:prstGeom>
          <a:solidFill>
            <a:srgbClr val="00bc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PlaceHolder 2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solidFill>
                  <a:srgbClr val="ffffff"/>
                </a:solidFill>
                <a:latin typeface="Geomanist"/>
              </a:rPr>
              <a:t>Click to edit the title text format</a:t>
            </a:r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457200" y="3240000"/>
            <a:ext cx="8229240" cy="946440"/>
          </a:xfrm>
          <a:prstGeom prst="rect">
            <a:avLst/>
          </a:prstGeom>
        </p:spPr>
        <p:txBody>
          <a:bodyPr lIns="0" rIns="0" tIns="0" bIns="0">
            <a:normAutofit fontScale="22000"/>
          </a:bodyPr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Click to edit the outline text format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Second Outline Level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solidFill>
                  <a:srgbClr val="020053"/>
                </a:solidFill>
                <a:latin typeface="Geomanist"/>
              </a:rPr>
              <a:t>Third Outline Level</a:t>
            </a:r>
            <a:endParaRPr b="0" lang="sk-SK" sz="2400" spc="-1" strike="noStrike">
              <a:solidFill>
                <a:srgbClr val="020053"/>
              </a:solidFill>
              <a:latin typeface="Geomanist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000" spc="-1" strike="noStrike">
                <a:solidFill>
                  <a:srgbClr val="020053"/>
                </a:solidFill>
                <a:latin typeface="Geomanist"/>
              </a:rPr>
              <a:t>Fourth Outline Level</a:t>
            </a:r>
            <a:endParaRPr b="0" lang="sk-SK" sz="2000" spc="-1" strike="noStrike">
              <a:solidFill>
                <a:srgbClr val="020053"/>
              </a:solidFill>
              <a:latin typeface="Geomanist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20053"/>
                </a:solidFill>
                <a:latin typeface="Geomanist"/>
              </a:rPr>
              <a:t>Fifth Outline Level</a:t>
            </a:r>
            <a:endParaRPr b="0" lang="sk-SK" sz="2000" spc="-1" strike="noStrike">
              <a:solidFill>
                <a:srgbClr val="020053"/>
              </a:solidFill>
              <a:latin typeface="Geomanist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20053"/>
                </a:solidFill>
                <a:latin typeface="Geomanist"/>
              </a:rPr>
              <a:t>Sixth Outline Level</a:t>
            </a:r>
            <a:endParaRPr b="0" lang="sk-SK" sz="2000" spc="-1" strike="noStrike">
              <a:solidFill>
                <a:srgbClr val="020053"/>
              </a:solidFill>
              <a:latin typeface="Geomanist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20053"/>
                </a:solidFill>
                <a:latin typeface="Geomanist"/>
              </a:rPr>
              <a:t>Seventh Outline Level</a:t>
            </a:r>
            <a:endParaRPr b="0" lang="sk-SK" sz="2000" spc="-1" strike="noStrike">
              <a:solidFill>
                <a:srgbClr val="020053"/>
              </a:solidFill>
              <a:latin typeface="Geomanist"/>
            </a:endParaRPr>
          </a:p>
        </p:txBody>
      </p:sp>
      <p:pic>
        <p:nvPicPr>
          <p:cNvPr id="4" name="" descr=""/>
          <p:cNvPicPr/>
          <p:nvPr/>
        </p:nvPicPr>
        <p:blipFill>
          <a:blip r:embed="rId3"/>
          <a:stretch/>
        </p:blipFill>
        <p:spPr>
          <a:xfrm>
            <a:off x="340200" y="0"/>
            <a:ext cx="2035800" cy="1440000"/>
          </a:xfrm>
          <a:prstGeom prst="rect">
            <a:avLst/>
          </a:prstGeom>
          <a:ln w="36000"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4139280" y="0"/>
            <a:ext cx="5003280" cy="5142240"/>
          </a:xfrm>
          <a:prstGeom prst="rect">
            <a:avLst/>
          </a:prstGeom>
          <a:solidFill>
            <a:srgbClr val="00bc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2" name="PlaceHolder 2"/>
          <p:cNvSpPr>
            <a:spLocks noGrp="1"/>
          </p:cNvSpPr>
          <p:nvPr>
            <p:ph type="title"/>
          </p:nvPr>
        </p:nvSpPr>
        <p:spPr>
          <a:xfrm>
            <a:off x="288000" y="1080000"/>
            <a:ext cx="3672000" cy="316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solidFill>
                  <a:srgbClr val="ef3340"/>
                </a:solidFill>
                <a:latin typeface="Geomanist"/>
              </a:rPr>
              <a:t>Click to edit the title text format</a:t>
            </a:r>
            <a:endParaRPr b="0" lang="sk-SK" sz="4400" spc="-1" strike="noStrike">
              <a:solidFill>
                <a:srgbClr val="ef3340"/>
              </a:solidFill>
              <a:latin typeface="Geomanist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4320000" y="473040"/>
            <a:ext cx="4366440" cy="4206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Click to edit the outline text format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Second Outline Level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solidFill>
                  <a:srgbClr val="020053"/>
                </a:solidFill>
                <a:latin typeface="Geomanist"/>
              </a:rPr>
              <a:t>Third Outline Level</a:t>
            </a:r>
            <a:endParaRPr b="0" lang="sk-SK" sz="2400" spc="-1" strike="noStrike">
              <a:solidFill>
                <a:srgbClr val="020053"/>
              </a:solidFill>
              <a:latin typeface="Geomanist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000" spc="-1" strike="noStrike">
                <a:solidFill>
                  <a:srgbClr val="020053"/>
                </a:solidFill>
                <a:latin typeface="Geomanist"/>
              </a:rPr>
              <a:t>Fourth Outline Level</a:t>
            </a:r>
            <a:endParaRPr b="0" lang="sk-SK" sz="2000" spc="-1" strike="noStrike">
              <a:solidFill>
                <a:srgbClr val="020053"/>
              </a:solidFill>
              <a:latin typeface="Geomanist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20053"/>
                </a:solidFill>
                <a:latin typeface="Geomanist"/>
              </a:rPr>
              <a:t>Fifth Outline Level</a:t>
            </a:r>
            <a:endParaRPr b="0" lang="sk-SK" sz="2000" spc="-1" strike="noStrike">
              <a:solidFill>
                <a:srgbClr val="020053"/>
              </a:solidFill>
              <a:latin typeface="Geomanist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20053"/>
                </a:solidFill>
                <a:latin typeface="Geomanist"/>
              </a:rPr>
              <a:t>Sixth Outline Level</a:t>
            </a:r>
            <a:endParaRPr b="0" lang="sk-SK" sz="2000" spc="-1" strike="noStrike">
              <a:solidFill>
                <a:srgbClr val="020053"/>
              </a:solidFill>
              <a:latin typeface="Geomanist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20053"/>
                </a:solidFill>
                <a:latin typeface="Geomanist"/>
              </a:rPr>
              <a:t>Seventh Outline Level</a:t>
            </a:r>
            <a:endParaRPr b="0" lang="sk-SK" sz="20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0" y="5045760"/>
            <a:ext cx="9142560" cy="96480"/>
          </a:xfrm>
          <a:prstGeom prst="rect">
            <a:avLst/>
          </a:prstGeom>
          <a:solidFill>
            <a:srgbClr val="00bc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1" name="PlaceHolder 2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880" cy="858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solidFill>
                  <a:srgbClr val="ef3340"/>
                </a:solidFill>
                <a:latin typeface="Geomanist"/>
              </a:rPr>
              <a:t>Click to edit the title text format</a:t>
            </a:r>
            <a:endParaRPr b="0" lang="sk-SK" sz="4400" spc="-1" strike="noStrike">
              <a:solidFill>
                <a:srgbClr val="ef3340"/>
              </a:solidFill>
              <a:latin typeface="Geomanist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8880" cy="2982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Click to edit the outline text format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Second Outline Level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solidFill>
                  <a:srgbClr val="020053"/>
                </a:solidFill>
                <a:latin typeface="Geomanist"/>
              </a:rPr>
              <a:t>Third Outline Level</a:t>
            </a:r>
            <a:endParaRPr b="0" lang="sk-SK" sz="2400" spc="-1" strike="noStrike">
              <a:solidFill>
                <a:srgbClr val="020053"/>
              </a:solidFill>
              <a:latin typeface="Geomanist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000" spc="-1" strike="noStrike">
                <a:solidFill>
                  <a:srgbClr val="020053"/>
                </a:solidFill>
                <a:latin typeface="Geomanist"/>
              </a:rPr>
              <a:t>Fourth Outline Level</a:t>
            </a:r>
            <a:endParaRPr b="0" lang="sk-SK" sz="2000" spc="-1" strike="noStrike">
              <a:solidFill>
                <a:srgbClr val="020053"/>
              </a:solidFill>
              <a:latin typeface="Geomanist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20053"/>
                </a:solidFill>
                <a:latin typeface="Geomanist"/>
              </a:rPr>
              <a:t>Fifth Outline Level</a:t>
            </a:r>
            <a:endParaRPr b="0" lang="sk-SK" sz="2000" spc="-1" strike="noStrike">
              <a:solidFill>
                <a:srgbClr val="020053"/>
              </a:solidFill>
              <a:latin typeface="Geomanist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20053"/>
                </a:solidFill>
                <a:latin typeface="Geomanist"/>
              </a:rPr>
              <a:t>Sixth Outline Level</a:t>
            </a:r>
            <a:endParaRPr b="0" lang="sk-SK" sz="2000" spc="-1" strike="noStrike">
              <a:solidFill>
                <a:srgbClr val="020053"/>
              </a:solidFill>
              <a:latin typeface="Geomanist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20053"/>
                </a:solidFill>
                <a:latin typeface="Geomanist"/>
              </a:rPr>
              <a:t>Seventh Outline Level</a:t>
            </a:r>
            <a:endParaRPr b="0" lang="sk-SK" sz="2000" spc="-1" strike="noStrike">
              <a:solidFill>
                <a:srgbClr val="020053"/>
              </a:solidFill>
              <a:latin typeface="Geomanist"/>
            </a:endParaRPr>
          </a:p>
        </p:txBody>
      </p:sp>
      <p:pic>
        <p:nvPicPr>
          <p:cNvPr id="83" name="Google Shape;9;p1" descr=""/>
          <p:cNvPicPr/>
          <p:nvPr/>
        </p:nvPicPr>
        <p:blipFill>
          <a:blip r:embed="rId2"/>
          <a:stretch/>
        </p:blipFill>
        <p:spPr>
          <a:xfrm>
            <a:off x="4664520" y="4320000"/>
            <a:ext cx="4478040" cy="826200"/>
          </a:xfrm>
          <a:prstGeom prst="rect">
            <a:avLst/>
          </a:prstGeom>
          <a:ln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hyperlink" Target="http://www.palenik.sk/" TargetMode="External"/><Relationship Id="rId2" Type="http://schemas.openxmlformats.org/officeDocument/2006/relationships/slideLayout" Target="../slideLayouts/slideLayout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hyperlink" Target="http://www.progresivnespolu.sk/" TargetMode="External"/><Relationship Id="rId2" Type="http://schemas.openxmlformats.org/officeDocument/2006/relationships/hyperlink" Target="http://www.palenik.sk/" TargetMode="External"/><Relationship Id="rId3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4519080" y="2477520"/>
            <a:ext cx="180360" cy="232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1" name="TextShape 2"/>
          <p:cNvSpPr txBox="1"/>
          <p:nvPr/>
        </p:nvSpPr>
        <p:spPr>
          <a:xfrm>
            <a:off x="2808000" y="1080000"/>
            <a:ext cx="5590440" cy="1794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1" lang="sk-SK" sz="4400" spc="-1" strike="noStrike">
                <a:solidFill>
                  <a:srgbClr val="ffffff"/>
                </a:solidFill>
                <a:latin typeface="Geomanist"/>
              </a:rPr>
              <a:t>Dlhodobá starostlivosť</a:t>
            </a:r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122" name="TextShape 3"/>
          <p:cNvSpPr txBox="1"/>
          <p:nvPr/>
        </p:nvSpPr>
        <p:spPr>
          <a:xfrm>
            <a:off x="457200" y="3240000"/>
            <a:ext cx="8229240" cy="946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91000"/>
          </a:bodyPr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Michal Páleník • </a:t>
            </a:r>
            <a:r>
              <a:rPr b="0" lang="sk-SK" sz="3200" spc="-1" strike="noStrike">
                <a:solidFill>
                  <a:srgbClr val="020053"/>
                </a:solidFill>
                <a:latin typeface="Geomanist"/>
                <a:hlinkClick r:id="rId1"/>
              </a:rPr>
              <a:t>www.palenik.sk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12. 11. 2019, Žilina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2808000" y="1080000"/>
            <a:ext cx="5590440" cy="1794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145" name="TextShape 2"/>
          <p:cNvSpPr txBox="1"/>
          <p:nvPr/>
        </p:nvSpPr>
        <p:spPr>
          <a:xfrm>
            <a:off x="457200" y="3240000"/>
            <a:ext cx="8229240" cy="946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45000"/>
          </a:bodyPr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Michal Páleník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  <a:hlinkClick r:id="rId1"/>
              </a:rPr>
              <a:t>www.progresivnespolu.sk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  <a:hlinkClick r:id="rId2"/>
              </a:rPr>
              <a:t>www.palenik.sk</a:t>
            </a: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 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288000" y="1080000"/>
            <a:ext cx="3672000" cy="3168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solidFill>
                  <a:srgbClr val="ef3340"/>
                </a:solidFill>
                <a:latin typeface="Geomanist"/>
              </a:rPr>
              <a:t>čo nebudeme robiť</a:t>
            </a:r>
            <a:endParaRPr b="0" lang="sk-SK" sz="4400" spc="-1" strike="noStrike">
              <a:solidFill>
                <a:srgbClr val="ef3340"/>
              </a:solidFill>
              <a:latin typeface="Geomanist"/>
            </a:endParaRPr>
          </a:p>
        </p:txBody>
      </p:sp>
      <p:sp>
        <p:nvSpPr>
          <p:cNvPr id="124" name="TextShape 2"/>
          <p:cNvSpPr txBox="1"/>
          <p:nvPr/>
        </p:nvSpPr>
        <p:spPr>
          <a:xfrm>
            <a:off x="4320000" y="473040"/>
            <a:ext cx="4366440" cy="42069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nebudeme zatvárať oči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nebudeme diskriminovať súkromných poskytovateľov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nebudeme robiť silvestrovské výzvy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solidFill>
                  <a:srgbClr val="ef3340"/>
                </a:solidFill>
                <a:latin typeface="Geomanist"/>
              </a:rPr>
              <a:t>hlavné tézy</a:t>
            </a:r>
            <a:endParaRPr b="0" lang="sk-SK" sz="4400" spc="-1" strike="noStrike">
              <a:solidFill>
                <a:srgbClr val="ef3340"/>
              </a:solidFill>
              <a:latin typeface="Geomanist"/>
            </a:endParaRPr>
          </a:p>
        </p:txBody>
      </p:sp>
      <p:sp>
        <p:nvSpPr>
          <p:cNvPr id="126" name="TextShape 2"/>
          <p:cNvSpPr txBox="1"/>
          <p:nvPr/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prepojenie so zdravotníctvom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udržateľnosť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zjednotenie posudkovej činnosti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financie sledujú človeka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kvalita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 txBox="1"/>
          <p:nvPr/>
        </p:nvSpPr>
        <p:spPr>
          <a:xfrm>
            <a:off x="288000" y="1080000"/>
            <a:ext cx="3672000" cy="3168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ef3340"/>
              </a:solidFill>
              <a:latin typeface="Geomanist"/>
            </a:endParaRPr>
          </a:p>
        </p:txBody>
      </p:sp>
      <p:sp>
        <p:nvSpPr>
          <p:cNvPr id="128" name="TextShape 2"/>
          <p:cNvSpPr txBox="1"/>
          <p:nvPr/>
        </p:nvSpPr>
        <p:spPr>
          <a:xfrm>
            <a:off x="4320000" y="473040"/>
            <a:ext cx="4366440" cy="42069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Vytvoríme </a:t>
            </a:r>
            <a:r>
              <a:rPr b="1" lang="sk-SK" sz="3200" spc="-1" strike="noStrike">
                <a:solidFill>
                  <a:srgbClr val="020053"/>
                </a:solidFill>
                <a:latin typeface="Geomanist"/>
              </a:rPr>
              <a:t>udržateľný</a:t>
            </a: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 model </a:t>
            </a:r>
            <a:r>
              <a:rPr b="1" lang="sk-SK" sz="3200" spc="-1" strike="noStrike">
                <a:solidFill>
                  <a:srgbClr val="020053"/>
                </a:solidFill>
                <a:latin typeface="Geomanist"/>
              </a:rPr>
              <a:t>kombinovaného</a:t>
            </a: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 financovania zdravotno-sociálnej starostlivosti, ktorý berie do úvahy </a:t>
            </a:r>
            <a:r>
              <a:rPr b="1" lang="sk-SK" sz="3200" spc="-1" strike="noStrike">
                <a:solidFill>
                  <a:srgbClr val="020053"/>
                </a:solidFill>
                <a:latin typeface="Geomanist"/>
              </a:rPr>
              <a:t>rast požiadaviek</a:t>
            </a: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 na služby súvisiaci so starnutím populácie.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solidFill>
                  <a:srgbClr val="ef3340"/>
                </a:solidFill>
                <a:latin typeface="Geomanist"/>
              </a:rPr>
              <a:t>posudková činnosť</a:t>
            </a:r>
            <a:endParaRPr b="0" lang="sk-SK" sz="4400" spc="-1" strike="noStrike">
              <a:solidFill>
                <a:srgbClr val="ef3340"/>
              </a:solidFill>
              <a:latin typeface="Geomanist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posudkové činnosti vykonáva zbytočne veľa inštitúcií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zjednotíme posudkovú činnosť odkázanosti na dlhodobú starostlivosť 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pod jeden subjekt 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a na jeden posudok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31" name="TextShape 3"/>
          <p:cNvSpPr txBox="1"/>
          <p:nvPr/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solidFill>
                  <a:srgbClr val="ef3340"/>
                </a:solidFill>
                <a:latin typeface="Geomanist"/>
              </a:rPr>
              <a:t>udržateľnosť</a:t>
            </a:r>
            <a:endParaRPr b="0" lang="sk-SK" sz="4400" spc="-1" strike="noStrike">
              <a:solidFill>
                <a:srgbClr val="ef3340"/>
              </a:solidFill>
              <a:latin typeface="Geomanist"/>
            </a:endParaRPr>
          </a:p>
        </p:txBody>
      </p:sp>
      <p:sp>
        <p:nvSpPr>
          <p:cNvPr id="133" name="TextShape 2"/>
          <p:cNvSpPr txBox="1"/>
          <p:nvPr/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61000"/>
          </a:bodyPr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nový zákon o sociálnych službách a zákon o dlhodobej zdravotnej starostlivosti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financovanie sociálnych služieb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aby boli spokojní zamestnanci a zamestnankyne v sociálnych službách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aby zariadenia boli schopné naplniť mzdové požiadavky a odvodové povinnosti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návrat opatrovateliek a opatrovateľov na Slovensko.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34" name="TextShape 3"/>
          <p:cNvSpPr txBox="1"/>
          <p:nvPr/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Shape 1"/>
          <p:cNvSpPr txBox="1"/>
          <p:nvPr/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solidFill>
                  <a:srgbClr val="ef3340"/>
                </a:solidFill>
                <a:latin typeface="Geomanist"/>
              </a:rPr>
              <a:t>financovanie</a:t>
            </a:r>
            <a:endParaRPr b="0" lang="sk-SK" sz="4400" spc="-1" strike="noStrike">
              <a:solidFill>
                <a:srgbClr val="ef3340"/>
              </a:solidFill>
              <a:latin typeface="Geomanist"/>
            </a:endParaRPr>
          </a:p>
        </p:txBody>
      </p:sp>
      <p:sp>
        <p:nvSpPr>
          <p:cNvPr id="136" name="TextShape 2"/>
          <p:cNvSpPr txBox="1"/>
          <p:nvPr/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61000"/>
          </a:bodyPr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financie sledujú klienta, nie zariadenie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dôsledné viaczdrojové financovanie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nie spoliehanie sa na eurofondy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 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zásadne zvýšime príspevky od štátu s naviazaním na stupeň odkázanosti 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v desiatkach miliónov eur ročne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odkázanostný dôchodok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37" name="TextShape 3"/>
          <p:cNvSpPr txBox="1"/>
          <p:nvPr/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extShape 1"/>
          <p:cNvSpPr txBox="1"/>
          <p:nvPr/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solidFill>
                  <a:srgbClr val="ef3340"/>
                </a:solidFill>
                <a:latin typeface="Geomanist"/>
              </a:rPr>
              <a:t>kvalita</a:t>
            </a:r>
            <a:endParaRPr b="0" lang="sk-SK" sz="4400" spc="-1" strike="noStrike">
              <a:solidFill>
                <a:srgbClr val="ef3340"/>
              </a:solidFill>
              <a:latin typeface="Geomanist"/>
            </a:endParaRPr>
          </a:p>
        </p:txBody>
      </p:sp>
      <p:sp>
        <p:nvSpPr>
          <p:cNvPr id="139" name="TextShape 2"/>
          <p:cNvSpPr txBox="1"/>
          <p:nvPr/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75000"/>
          </a:bodyPr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nárok pacientov na doliečovacie, rehabilitačné služby u zdravotných poisťovní 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budeme ho dôkladne vynucovať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naviažeme doliečovacie služby na ordinujúcich lekárov a lekárky 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cez nové kvalitatívne kontrakty ich budeme motivovať k rýchlejšiemu doliečovaniu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40" name="TextShape 3"/>
          <p:cNvSpPr txBox="1"/>
          <p:nvPr/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Shape 1"/>
          <p:cNvSpPr txBox="1"/>
          <p:nvPr/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solidFill>
                  <a:srgbClr val="ef3340"/>
                </a:solidFill>
                <a:latin typeface="Geomanist"/>
              </a:rPr>
              <a:t>kvalita</a:t>
            </a:r>
            <a:endParaRPr b="0" lang="sk-SK" sz="4400" spc="-1" strike="noStrike">
              <a:solidFill>
                <a:srgbClr val="ef3340"/>
              </a:solidFill>
              <a:latin typeface="Geomanist"/>
            </a:endParaRPr>
          </a:p>
        </p:txBody>
      </p:sp>
      <p:sp>
        <p:nvSpPr>
          <p:cNvPr id="142" name="TextShape 2"/>
          <p:cNvSpPr txBox="1"/>
          <p:nvPr/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register sociálnych služieb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viac informácií ako je adresa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vypracujeme systém kvality a hodnotenia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s prepojením na zdravotníctvo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viac voľnosti klientom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43" name="TextShape 3"/>
          <p:cNvSpPr txBox="1"/>
          <p:nvPr/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</TotalTime>
  <Application>LibreOffice/6.3.3.2.0$Linux_X86_64 LibreOffice_project/30$Build-2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sk-SK</dc:language>
  <cp:lastModifiedBy>Michal </cp:lastModifiedBy>
  <dcterms:modified xsi:type="dcterms:W3CDTF">2019-11-18T08:31:27Z</dcterms:modified>
  <cp:revision>28</cp:revision>
  <dc:subject/>
  <dc:title/>
</cp:coreProperties>
</file>