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4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16.xml.rels" ContentType="application/vnd.openxmlformats-package.relationships+xml"/>
  <Override PartName="/ppt/slides/_rels/slide20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2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8.png" ContentType="image/png"/>
  <Override PartName="/ppt/media/image9.png" ContentType="image/png"/>
  <Override PartName="/ppt/media/image7.png" ContentType="image/png"/>
  <Override PartName="/ppt/media/image2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23964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22080" y="324000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23964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022080" y="3734640"/>
            <a:ext cx="2649600" cy="451440"/>
          </a:xfrm>
          <a:prstGeom prst="rect">
            <a:avLst/>
          </a:prstGeom>
        </p:spPr>
        <p:txBody>
          <a:bodyPr lIns="0" rIns="0" tIns="0" bIns="0">
            <a:normAutofit fontScale="40000"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808000" y="1080000"/>
            <a:ext cx="5590440" cy="8319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946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73464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3240000"/>
            <a:ext cx="401580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734640"/>
            <a:ext cx="8229240" cy="45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9;p1" descr=""/>
          <p:cNvPicPr/>
          <p:nvPr/>
        </p:nvPicPr>
        <p:blipFill>
          <a:blip r:embed="rId2"/>
          <a:stretch/>
        </p:blipFill>
        <p:spPr>
          <a:xfrm>
            <a:off x="4689000" y="4316040"/>
            <a:ext cx="4478040" cy="82620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2808000" y="1080000"/>
            <a:ext cx="5590440" cy="179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ffffff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3240000"/>
            <a:ext cx="8229240" cy="94644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340200" y="0"/>
            <a:ext cx="2035800" cy="1440000"/>
          </a:xfrm>
          <a:prstGeom prst="rect">
            <a:avLst/>
          </a:prstGeom>
          <a:ln w="360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9;p1" descr=""/>
          <p:cNvPicPr/>
          <p:nvPr/>
        </p:nvPicPr>
        <p:blipFill>
          <a:blip r:embed="rId2"/>
          <a:stretch/>
        </p:blipFill>
        <p:spPr>
          <a:xfrm>
            <a:off x="4689000" y="4316040"/>
            <a:ext cx="4478040" cy="82620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4139280" y="0"/>
            <a:ext cx="5003280" cy="514224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288000" y="1080000"/>
            <a:ext cx="3672000" cy="3168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20000" y="473040"/>
            <a:ext cx="4366440" cy="4206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0" y="5045760"/>
            <a:ext cx="9142560" cy="96480"/>
          </a:xfrm>
          <a:prstGeom prst="rect">
            <a:avLst/>
          </a:prstGeom>
          <a:solidFill>
            <a:srgbClr val="00bc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Click to edit the title text format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Click to edit the outline text format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Second Outline Level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20053"/>
                </a:solidFill>
                <a:latin typeface="Geomanist"/>
              </a:rPr>
              <a:t>Third Outline Level</a:t>
            </a:r>
            <a:endParaRPr b="0" lang="sk-SK" sz="2400" spc="-1" strike="noStrike">
              <a:solidFill>
                <a:srgbClr val="020053"/>
              </a:solidFill>
              <a:latin typeface="Geomanis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Fourth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Fifth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Sixth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20053"/>
                </a:solidFill>
                <a:latin typeface="Geomanist"/>
              </a:rPr>
              <a:t>Seventh Outline Level</a:t>
            </a:r>
            <a:endParaRPr b="0" lang="sk-SK" sz="20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84" name="Google Shape;9;p1" descr=""/>
          <p:cNvPicPr/>
          <p:nvPr/>
        </p:nvPicPr>
        <p:blipFill>
          <a:blip r:embed="rId2"/>
          <a:stretch/>
        </p:blipFill>
        <p:spPr>
          <a:xfrm>
            <a:off x="4664520" y="4316040"/>
            <a:ext cx="4478040" cy="82620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palenik.sk/" TargetMode="Externa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www.palenik.sk/doplacanie-v-lekarni" TargetMode="External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www.palenik.sk/mikrogranty" TargetMode="External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www.palenik.sk/davky" TargetMode="Externa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s://www.palenik.sk/strava" TargetMode="External"/><Relationship Id="rId2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s://www.palenik.sk/zdravotne-postihnutie" TargetMode="External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s://www.palenik.sk/48-opatreni" TargetMode="External"/><Relationship Id="rId2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http://www.palenik.sk/" TargetMode="External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palenik.sk/48-opatreni" TargetMode="External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www.palenik.sk/komunitne-sluzby" TargetMode="External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www.palenik.sk/inkluzivny-trh" TargetMode="External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4519080" y="2477520"/>
            <a:ext cx="180360" cy="23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TextShape 2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ffffff"/>
                </a:solidFill>
                <a:latin typeface="Geomanist"/>
              </a:rPr>
              <a:t>#bod zlomu v (terénnej) sociálnej práci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23" name="TextShape 3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45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Michal Páleník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www.palenik.sk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21. 1. 2020 Bratislava,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#48opatreni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124" name="" descr=""/>
          <p:cNvPicPr/>
          <p:nvPr/>
        </p:nvPicPr>
        <p:blipFill>
          <a:blip r:embed="rId2"/>
          <a:stretch/>
        </p:blipFill>
        <p:spPr>
          <a:xfrm>
            <a:off x="8280000" y="245160"/>
            <a:ext cx="618840" cy="618840"/>
          </a:xfrm>
          <a:prstGeom prst="rect">
            <a:avLst/>
          </a:prstGeom>
          <a:ln w="36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príklad zákazky - odberateľ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7000"/>
          </a:bodyPr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mesto BA má rozpočet na integračnú sumu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magistrát robí rekonštrukciu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 podmienkach zákazky pribudne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intergračná suma aspoň 50 000 €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skontroluje či rekonštrukcia prebehla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 či na faktúre je vykázaná integračná suma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dodanie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dodávateľ vopred vie, koľko musí dať na mzdy cieľovej skupine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priamo alebo subdodávkou cez inkluzívne podniky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cieľová skupina: dlhodobo nezamestnaní, osoby bez domova, osoby po výkone trestu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kontrola – online a ihneď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úrad práce vie, kto je dlhodobo nezamestnaný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sociálka vie, ktorý zamestnávateľ im dal aké mzdy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Finančná správa vie, aké faktúry s akými integračnými sumami kto komu vystavil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doplácanie v lekárni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ľudia nemuseli platiť a potom čakať mesiace na preplatky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https://www.palenik.sk/doplacanie-v-lekarni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mikrogranty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411120" y="115200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5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sme vedeli financovať malé aktivity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„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projekt“ na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jedna A4 žiadosť, do 300€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3 ľudia schvália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urobí sa, 3 ľudia schvália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jedna A4 vyhodnotenie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https://www.palenik.sk/mikrogranty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DHN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483120" y="126540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zjednodušenie a sprehľadnenie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https://www.palenik.sk/davky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154" name="" descr=""/>
          <p:cNvPicPr/>
          <p:nvPr/>
        </p:nvPicPr>
        <p:blipFill>
          <a:blip r:embed="rId2"/>
          <a:stretch/>
        </p:blipFill>
        <p:spPr>
          <a:xfrm>
            <a:off x="0" y="2232000"/>
            <a:ext cx="3801600" cy="2922480"/>
          </a:xfrm>
          <a:prstGeom prst="rect">
            <a:avLst/>
          </a:prstGeom>
          <a:ln w="36000">
            <a:noFill/>
          </a:ln>
        </p:spPr>
      </p:pic>
      <p:pic>
        <p:nvPicPr>
          <p:cNvPr id="155" name="" descr=""/>
          <p:cNvPicPr/>
          <p:nvPr/>
        </p:nvPicPr>
        <p:blipFill>
          <a:blip r:embed="rId3"/>
          <a:stretch/>
        </p:blipFill>
        <p:spPr>
          <a:xfrm>
            <a:off x="5350320" y="2232000"/>
            <a:ext cx="3793680" cy="2916360"/>
          </a:xfrm>
          <a:prstGeom prst="rect">
            <a:avLst/>
          </a:prstGeom>
          <a:ln w="36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reforma výživného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sa na náhradné výživné nečakalo mesiace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ale </a:t>
            </a: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48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hodín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https://www.palenik.sk/vyzivne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lacnejšie stravovanie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483120" y="126540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stravné za bežný deň mohlo byť rovnakou formou ako stravné za služobnú cestu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hotovosťou alebo na účet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https://www.palenik.sk/strava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exekúcie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457200" y="119340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ľudia, čo platia pohľadávky mohli aj žiť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verejný sektor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sťahoval peniaze inkasom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používal behaviorálnu ekonómiu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ľudia s exekúciu mohli mať bežný účet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zamestnávanie ZŤP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5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zamestnávatelia zamestnávali ľudí so zdravotným postihnutím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neplatili pokuty za ignorovanie tohto zákona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zamestnávanie bolo lacnejšie a jednoduchšie ako náhradné plnenie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náhradné plnenie bolo lacnejšie a jednoduchšie ako platenie pokút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https://www.palenik.sk/zdravotne-postihnutie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súčasnosť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3888000" y="2232000"/>
            <a:ext cx="4798440" cy="244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5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áno, pracovať sa oplatí, ale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áno, osobný bankrot pomáha, exekúcie nie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nájsť nezamestnaných vo verejných zákazkách je problém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127" name="" descr=""/>
          <p:cNvPicPr/>
          <p:nvPr/>
        </p:nvPicPr>
        <p:blipFill>
          <a:blip r:embed="rId1"/>
          <a:stretch/>
        </p:blipFill>
        <p:spPr>
          <a:xfrm>
            <a:off x="4608000" y="72360"/>
            <a:ext cx="3537720" cy="1799640"/>
          </a:xfrm>
          <a:prstGeom prst="rect">
            <a:avLst/>
          </a:prstGeom>
          <a:ln w="36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iné opatrenia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5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zlepšenie zákonníka práce, posilnenie definície závislej práce, posilnenie inšpektorátov práce, minimálna mzda a mzdové nároky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flexibilná materská (aby tatkovia mohli ísť na materskú „dovolenku“ piatky), dostupné škôlky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flexibilné dôchodky, rodinné dôchodky, sabatikal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https://www.palenik.sk/48-opatreni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cieľ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Chceme žiť v krajine, kde každý profituje z ekonomického rastu a nikto nie je ponechaný pozadu.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2808000" y="1080000"/>
            <a:ext cx="5590440" cy="1794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sk-SK" sz="4400" spc="-1" strike="noStrike">
                <a:solidFill>
                  <a:srgbClr val="ffffff"/>
                </a:solidFill>
                <a:latin typeface="Geomanist"/>
              </a:rPr>
              <a:t>Michal Páleník</a:t>
            </a:r>
            <a:endParaRPr b="0" lang="sk-SK" sz="4400" spc="-1" strike="noStrike">
              <a:solidFill>
                <a:srgbClr val="ffffff"/>
              </a:solidFill>
              <a:latin typeface="Geomanist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457200" y="3240000"/>
            <a:ext cx="82292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pPr marL="432000" indent="-324000">
              <a:spcBef>
                <a:spcPts val="1414"/>
              </a:spcBef>
            </a:pPr>
            <a:r>
              <a:rPr b="1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www.palenik.sk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  <p:pic>
        <p:nvPicPr>
          <p:cNvPr id="170" name="" descr=""/>
          <p:cNvPicPr/>
          <p:nvPr/>
        </p:nvPicPr>
        <p:blipFill>
          <a:blip r:embed="rId2"/>
          <a:stretch/>
        </p:blipFill>
        <p:spPr>
          <a:xfrm>
            <a:off x="6768000" y="173160"/>
            <a:ext cx="618840" cy="618840"/>
          </a:xfrm>
          <a:prstGeom prst="rect">
            <a:avLst/>
          </a:prstGeom>
          <a:ln w="3600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cieľ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1" lang="sk-SK" sz="3200" spc="-1" strike="noStrike">
                <a:solidFill>
                  <a:srgbClr val="020053"/>
                </a:solidFill>
                <a:latin typeface="Geomanist"/>
              </a:rPr>
              <a:t>Chceme žiť v krajine, kde každý profituje z ekonomického rastu a nikto nie je ponechaný pozadu.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nástroje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https://www.palenik.sk/48-opatreni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existoval jednoduchý spôsob zapojenia do verejných zákaziek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sme férovo financovali lokálne OZ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aby verejné inštitúcie fungovali lepšie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…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88000" y="1080000"/>
            <a:ext cx="3672000" cy="316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hlavné nástroje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320000" y="473040"/>
            <a:ext cx="4366440" cy="4206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verejný sektor príkladom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komunitné služby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inkluzívny trh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popri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školstve,  zdravotníctve, bývaní, doprave, …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komunitné služby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férové financovanie lokálnych OZ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mali za čo robiť prospešné činnosti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https://www.palenik.sk/komunitne-sluzby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posila pre úrady práce a TSP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aspoň časť aktivít bola financovaná podľa výkonu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príklady komunitných služieb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presun detí zo špeciálnej do ZŠ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získanie zamestnania osôb po výkone trestu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dohodnutie splátkového kalendára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DHN pre osoby bez domova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asistent zamestnania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asistent zamestnania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0000"/>
          </a:bodyPr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pre 10 ľudí evidovaných UoZ §8 c alebo §8 e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z osady Teheľňa, Vranov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vo veku 30-40 rokov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s aspoň 3 deťmi do 18 rokov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cieľ: nájsť zamestnanie, udržať 6 mesiacov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ukazovateľ: prihlásenie do SP, vyplatená mzda aspoň ¾ minimálnej mzdy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205200"/>
            <a:ext cx="8228880" cy="85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solidFill>
                  <a:srgbClr val="ef3340"/>
                </a:solidFill>
                <a:latin typeface="Geomanist"/>
              </a:rPr>
              <a:t>inkluzívny trh</a:t>
            </a:r>
            <a:endParaRPr b="0" lang="sk-SK" sz="4400" spc="-1" strike="noStrike">
              <a:solidFill>
                <a:srgbClr val="ef3340"/>
              </a:solidFill>
              <a:latin typeface="Geomanist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vo verejnej zákazke mohla byť podmienka na zamestnanie dlhodobo nezamestnaných,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toto bolo jednoduché a administratívne nenáročné,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to často robili všetky verejné inštitúcie,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20053"/>
                </a:solidFill>
                <a:latin typeface="Geomanist"/>
              </a:rPr>
              <a:t>aby sa tým zamestnali desaťtisíce ľudí, </a:t>
            </a:r>
            <a:endParaRPr b="0" lang="sk-SK" sz="2800" spc="-1" strike="noStrike">
              <a:solidFill>
                <a:srgbClr val="020053"/>
              </a:solidFill>
              <a:latin typeface="Geomanist"/>
            </a:endParaRPr>
          </a:p>
          <a:p>
            <a:pPr marL="432000" indent="-324000">
              <a:spcBef>
                <a:spcPts val="1414"/>
              </a:spcBef>
            </a:pPr>
            <a:r>
              <a:rPr b="0" lang="sk-SK" sz="3200" spc="-1" strike="noStrike">
                <a:solidFill>
                  <a:srgbClr val="020053"/>
                </a:solidFill>
                <a:latin typeface="Geomanist"/>
                <a:hlinkClick r:id="rId1"/>
              </a:rPr>
              <a:t>https://www.palenik.sk/inkluzivny-trh</a:t>
            </a:r>
            <a:r>
              <a:rPr b="0" lang="sk-SK" sz="3200" spc="-1" strike="noStrike">
                <a:solidFill>
                  <a:srgbClr val="020053"/>
                </a:solidFill>
                <a:latin typeface="Geomanist"/>
              </a:rPr>
              <a:t> </a:t>
            </a:r>
            <a:endParaRPr b="0" lang="sk-SK" sz="3200" spc="-1" strike="noStrike">
              <a:solidFill>
                <a:srgbClr val="020053"/>
              </a:solidFill>
              <a:latin typeface="Geomanis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Application>LibreOffice/6.3.4.2.0$Linux_X86_64 LibreOffice_project/30$Build-2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sk-SK</dc:language>
  <cp:lastModifiedBy>Michal </cp:lastModifiedBy>
  <dcterms:modified xsi:type="dcterms:W3CDTF">2020-01-21T07:52:05Z</dcterms:modified>
  <cp:revision>38</cp:revision>
  <dc:subject/>
  <dc:title/>
</cp:coreProperties>
</file>